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5" r:id="rId2"/>
    <p:sldId id="290" r:id="rId3"/>
    <p:sldId id="268" r:id="rId4"/>
    <p:sldId id="269" r:id="rId5"/>
    <p:sldId id="270" r:id="rId6"/>
    <p:sldId id="271" r:id="rId7"/>
    <p:sldId id="272" r:id="rId8"/>
    <p:sldId id="287"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8" r:id="rId22"/>
    <p:sldId id="289" r:id="rId23"/>
    <p:sldId id="286" r:id="rId24"/>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628E"/>
    <a:srgbClr val="2A4C5F"/>
    <a:srgbClr val="192C37"/>
    <a:srgbClr val="FFFCD9"/>
    <a:srgbClr val="EF888C"/>
    <a:srgbClr val="62465C"/>
    <a:srgbClr val="4CA5B3"/>
    <a:srgbClr val="8D7A71"/>
    <a:srgbClr val="539AA1"/>
    <a:srgbClr val="DDDB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4" autoAdjust="0"/>
    <p:restoredTop sz="62353" autoAdjust="0"/>
  </p:normalViewPr>
  <p:slideViewPr>
    <p:cSldViewPr snapToGrid="0">
      <p:cViewPr varScale="1">
        <p:scale>
          <a:sx n="51" d="100"/>
          <a:sy n="51" d="100"/>
        </p:scale>
        <p:origin x="1814" y="48"/>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59C1A4-B965-49C7-9D56-42E44A87FCE2}" type="datetimeFigureOut">
              <a:rPr lang="pt-PT" smtClean="0"/>
              <a:t>06/10/2023</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E473B4-6C4E-4C69-A48F-B652A7470BA8}" type="slidenum">
              <a:rPr lang="pt-PT" smtClean="0"/>
              <a:t>‹nº›</a:t>
            </a:fld>
            <a:endParaRPr lang="pt-PT"/>
          </a:p>
        </p:txBody>
      </p:sp>
    </p:spTree>
    <p:extLst>
      <p:ext uri="{BB962C8B-B14F-4D97-AF65-F5344CB8AC3E}">
        <p14:creationId xmlns:p14="http://schemas.microsoft.com/office/powerpoint/2010/main" val="203929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1</a:t>
            </a:fld>
            <a:endParaRPr lang="pt-PT"/>
          </a:p>
        </p:txBody>
      </p:sp>
    </p:spTree>
    <p:extLst>
      <p:ext uri="{BB962C8B-B14F-4D97-AF65-F5344CB8AC3E}">
        <p14:creationId xmlns:p14="http://schemas.microsoft.com/office/powerpoint/2010/main" val="2903939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O slide seguinte a cada desafio, aparece quase sempre a resposta. Antes de partilhar esses slides, procure otimizar o processo de exploração do respetivo desafio. </a:t>
            </a:r>
            <a:br>
              <a:rPr lang="pt-PT" dirty="0"/>
            </a:br>
            <a:r>
              <a:rPr lang="pt-PT" dirty="0"/>
              <a:t>Poderá editar esta apresentação, destacando o desafio (mesmo que estes estejam já na apresentação).</a:t>
            </a:r>
            <a:br>
              <a:rPr lang="pt-PT" dirty="0"/>
            </a:br>
            <a:r>
              <a:rPr lang="pt-PT" b="1" dirty="0"/>
              <a:t>Nas notas de cada desafio</a:t>
            </a:r>
            <a:r>
              <a:rPr lang="pt-PT" dirty="0"/>
              <a:t>, poderá encontrar as soluções, até mesmo a explicação da resolução, bem como estratégias para potenciar os conceitos desses mesmos desafios.</a:t>
            </a:r>
            <a:br>
              <a:rPr lang="pt-PT" dirty="0"/>
            </a:br>
            <a:r>
              <a:rPr lang="pt-PT" dirty="0"/>
              <a:t>Qualquer dúvida, disponha.</a:t>
            </a:r>
          </a:p>
          <a:p>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2</a:t>
            </a:fld>
            <a:endParaRPr lang="pt-PT"/>
          </a:p>
        </p:txBody>
      </p:sp>
    </p:spTree>
    <p:extLst>
      <p:ext uri="{BB962C8B-B14F-4D97-AF65-F5344CB8AC3E}">
        <p14:creationId xmlns:p14="http://schemas.microsoft.com/office/powerpoint/2010/main" val="1932060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Aqui o padrão está relacionado com a seguinte logística no alfabeto, ou seja:</a:t>
            </a:r>
            <a:br>
              <a:rPr lang="pt-PT" dirty="0"/>
            </a:br>
            <a:r>
              <a:rPr lang="pt-PT" b="1" dirty="0"/>
              <a:t>A</a:t>
            </a:r>
            <a:r>
              <a:rPr lang="pt-PT" dirty="0"/>
              <a:t> </a:t>
            </a:r>
            <a:r>
              <a:rPr lang="pt-PT" u="sng" dirty="0"/>
              <a:t>B</a:t>
            </a:r>
            <a:r>
              <a:rPr lang="pt-PT" dirty="0"/>
              <a:t> </a:t>
            </a:r>
            <a:r>
              <a:rPr lang="pt-PT" b="1" dirty="0"/>
              <a:t>C</a:t>
            </a:r>
            <a:r>
              <a:rPr lang="pt-PT" dirty="0"/>
              <a:t> </a:t>
            </a:r>
            <a:r>
              <a:rPr lang="pt-PT" u="sng" dirty="0"/>
              <a:t>D E</a:t>
            </a:r>
            <a:r>
              <a:rPr lang="pt-PT" dirty="0"/>
              <a:t> </a:t>
            </a:r>
            <a:r>
              <a:rPr lang="pt-PT" b="1" dirty="0"/>
              <a:t>F</a:t>
            </a:r>
            <a:r>
              <a:rPr lang="pt-PT" dirty="0"/>
              <a:t> </a:t>
            </a:r>
            <a:r>
              <a:rPr lang="pt-PT" b="0" u="sng" dirty="0"/>
              <a:t>G H I </a:t>
            </a:r>
            <a:r>
              <a:rPr lang="pt-PT" b="1" dirty="0"/>
              <a:t>J</a:t>
            </a:r>
            <a:r>
              <a:rPr lang="pt-PT" dirty="0"/>
              <a:t> </a:t>
            </a:r>
            <a:r>
              <a:rPr lang="pt-PT" u="sng" dirty="0"/>
              <a:t>K L M N </a:t>
            </a:r>
            <a:r>
              <a:rPr lang="pt-PT" b="1" dirty="0"/>
              <a:t>O</a:t>
            </a:r>
            <a:r>
              <a:rPr lang="pt-PT" dirty="0"/>
              <a:t> </a:t>
            </a:r>
            <a:r>
              <a:rPr lang="pt-PT" i="0" u="sng" dirty="0"/>
              <a:t>P Q R S T </a:t>
            </a:r>
            <a:r>
              <a:rPr lang="pt-PT" b="1" dirty="0"/>
              <a:t>U</a:t>
            </a:r>
            <a:r>
              <a:rPr lang="pt-PT" dirty="0"/>
              <a:t> …</a:t>
            </a:r>
          </a:p>
          <a:p>
            <a:endParaRPr lang="pt-PT" dirty="0"/>
          </a:p>
          <a:p>
            <a:pPr algn="l"/>
            <a:r>
              <a:rPr lang="pt-PT" dirty="0"/>
              <a:t>Poderá ser explorado o </a:t>
            </a:r>
            <a:r>
              <a:rPr lang="pt-PT" b="1" dirty="0"/>
              <a:t>conceito de padrão</a:t>
            </a:r>
            <a:r>
              <a:rPr lang="pt-PT" dirty="0"/>
              <a:t>.</a:t>
            </a:r>
            <a:br>
              <a:rPr lang="pt-PT" dirty="0"/>
            </a:br>
            <a:r>
              <a:rPr lang="pt-PT" b="0" i="0" dirty="0">
                <a:solidFill>
                  <a:srgbClr val="D1D5DB"/>
                </a:solidFill>
                <a:effectLst/>
                <a:latin typeface="Söhne"/>
              </a:rPr>
              <a:t>A ideia de "padrão" nas Ciência da Computação ajuda a prever o que acontece em seguida e a ensinar máquinas a seguirem regras específicas, algo essencial para criar jogos, aplicações e muito mais! </a:t>
            </a:r>
            <a:br>
              <a:rPr lang="pt-PT" b="0" i="0" dirty="0">
                <a:solidFill>
                  <a:srgbClr val="D1D5DB"/>
                </a:solidFill>
                <a:effectLst/>
                <a:latin typeface="Söhne"/>
              </a:rPr>
            </a:br>
            <a:r>
              <a:rPr lang="pt-PT" b="0" i="0" dirty="0">
                <a:solidFill>
                  <a:srgbClr val="D1D5DB"/>
                </a:solidFill>
                <a:effectLst/>
                <a:latin typeface="Söhne"/>
              </a:rPr>
              <a:t>Por exemplo:</a:t>
            </a:r>
            <a:br>
              <a:rPr lang="pt-PT" b="0" i="0" dirty="0">
                <a:solidFill>
                  <a:srgbClr val="D1D5DB"/>
                </a:solidFill>
                <a:effectLst/>
                <a:latin typeface="Söhne"/>
              </a:rPr>
            </a:br>
            <a:r>
              <a:rPr lang="pt-PT" b="1" i="0" dirty="0">
                <a:solidFill>
                  <a:srgbClr val="D1D5DB"/>
                </a:solidFill>
                <a:effectLst/>
                <a:latin typeface="Söhne"/>
              </a:rPr>
              <a:t>Padrão de Cores:</a:t>
            </a:r>
            <a:r>
              <a:rPr lang="pt-PT" b="0" i="0" dirty="0">
                <a:solidFill>
                  <a:srgbClr val="D1D5DB"/>
                </a:solidFill>
                <a:effectLst/>
                <a:latin typeface="Söhne"/>
              </a:rPr>
              <a:t> Podemos ter um padrão em que o computador começa com um quadrado azul, depois um quadrado vermelho e, em seguida, um quadrado amarelo. A lógica é que ele repete essa sequência de cores - azul, vermelho, amarelo. Assim, podemos prever que o próximo será azul.</a:t>
            </a:r>
          </a:p>
          <a:p>
            <a:pPr algn="l"/>
            <a:r>
              <a:rPr lang="pt-PT" b="1" i="0" dirty="0">
                <a:solidFill>
                  <a:srgbClr val="D1D5DB"/>
                </a:solidFill>
                <a:effectLst/>
                <a:latin typeface="Söhne"/>
              </a:rPr>
              <a:t>Padrão de Tamanho:</a:t>
            </a:r>
            <a:r>
              <a:rPr lang="pt-PT" b="0" i="0" dirty="0">
                <a:solidFill>
                  <a:srgbClr val="D1D5DB"/>
                </a:solidFill>
                <a:effectLst/>
                <a:latin typeface="Söhne"/>
              </a:rPr>
              <a:t> Podemos ter outro padrão em que o primeiro quadrado é pequeno, o segundo é médio e o terceiro é grande. A sequência lógica é aumentar o tamanho a cada passo.</a:t>
            </a:r>
          </a:p>
          <a:p>
            <a:pPr algn="l"/>
            <a:r>
              <a:rPr lang="pt-PT" b="1" i="0" dirty="0">
                <a:solidFill>
                  <a:srgbClr val="D1D5DB"/>
                </a:solidFill>
                <a:effectLst/>
                <a:latin typeface="Söhne"/>
              </a:rPr>
              <a:t>Padrão de Posição:</a:t>
            </a:r>
            <a:r>
              <a:rPr lang="pt-PT" b="0" i="0" dirty="0">
                <a:solidFill>
                  <a:srgbClr val="D1D5DB"/>
                </a:solidFill>
                <a:effectLst/>
                <a:latin typeface="Söhne"/>
              </a:rPr>
              <a:t> Também podemos criar um padrão em que o primeiro quadrado está no canto superior esquerdo, o segundo no canto superior direito e o terceiro no meio. Novamente, seguimos essa lógica de posição.</a:t>
            </a:r>
          </a:p>
          <a:p>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7</a:t>
            </a:fld>
            <a:endParaRPr lang="pt-PT"/>
          </a:p>
        </p:txBody>
      </p:sp>
    </p:spTree>
    <p:extLst>
      <p:ext uri="{BB962C8B-B14F-4D97-AF65-F5344CB8AC3E}">
        <p14:creationId xmlns:p14="http://schemas.microsoft.com/office/powerpoint/2010/main" val="4271468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l"/>
            <a:r>
              <a:rPr lang="pt-PT" dirty="0"/>
              <a:t>Este desafio está relacionado com o processo das cores, ou seja, o RGB. É a abreviatura de um sistema de cores em que o Vermelho (</a:t>
            </a:r>
            <a:r>
              <a:rPr lang="pt-PT" b="1" dirty="0" err="1"/>
              <a:t>R</a:t>
            </a:r>
            <a:r>
              <a:rPr lang="pt-PT" dirty="0" err="1"/>
              <a:t>ed</a:t>
            </a:r>
            <a:r>
              <a:rPr lang="pt-PT" dirty="0"/>
              <a:t>), o Verde(</a:t>
            </a:r>
            <a:r>
              <a:rPr lang="pt-PT" b="1" dirty="0"/>
              <a:t>G</a:t>
            </a:r>
            <a:r>
              <a:rPr lang="pt-PT" dirty="0"/>
              <a:t>reen) e o Azul(</a:t>
            </a:r>
            <a:r>
              <a:rPr lang="pt-PT" b="1" dirty="0" err="1"/>
              <a:t>B</a:t>
            </a:r>
            <a:r>
              <a:rPr lang="pt-PT" dirty="0" err="1"/>
              <a:t>lue</a:t>
            </a:r>
            <a:r>
              <a:rPr lang="pt-PT" dirty="0"/>
              <a:t>) são combinados de várias formas de modo a reproduzir outras cores e outras tonalidades.</a:t>
            </a:r>
            <a:br>
              <a:rPr lang="pt-PT" dirty="0"/>
            </a:br>
            <a:r>
              <a:rPr lang="pt-PT" dirty="0"/>
              <a:t>No caso deste código, R:255, G:192 e B:203, a cor predominante é o cor-de-rosa.</a:t>
            </a:r>
            <a:br>
              <a:rPr lang="pt-PT" dirty="0"/>
            </a:br>
            <a:br>
              <a:rPr lang="pt-PT" dirty="0"/>
            </a:br>
            <a:r>
              <a:rPr lang="pt-PT" dirty="0"/>
              <a:t>Poderá ser explorado o </a:t>
            </a:r>
            <a:r>
              <a:rPr lang="pt-PT" b="1" dirty="0"/>
              <a:t>RGB</a:t>
            </a:r>
            <a:r>
              <a:rPr lang="pt-PT" dirty="0"/>
              <a:t>.</a:t>
            </a:r>
            <a:br>
              <a:rPr lang="pt-PT" dirty="0"/>
            </a:br>
            <a:r>
              <a:rPr lang="pt-PT" b="1" i="0" dirty="0">
                <a:solidFill>
                  <a:srgbClr val="D1D5DB"/>
                </a:solidFill>
                <a:effectLst/>
                <a:latin typeface="Söhne"/>
              </a:rPr>
              <a:t>A Receita das Cores:</a:t>
            </a:r>
            <a:endParaRPr lang="pt-PT" b="0" i="0" dirty="0">
              <a:solidFill>
                <a:srgbClr val="D1D5DB"/>
              </a:solidFill>
              <a:effectLst/>
              <a:latin typeface="Söhne"/>
            </a:endParaRPr>
          </a:p>
          <a:p>
            <a:pPr algn="l"/>
            <a:r>
              <a:rPr lang="pt-PT" b="0" i="0" dirty="0">
                <a:solidFill>
                  <a:srgbClr val="D1D5DB"/>
                </a:solidFill>
                <a:effectLst/>
                <a:latin typeface="Söhne"/>
              </a:rPr>
              <a:t>Na computação, é como seguir uma receita para fazer a cor que queremos. Podemos escolher quanto de vermelho, verde e azul para obter a cor desejada. É como fazer uma mistura de tintas!</a:t>
            </a:r>
          </a:p>
          <a:p>
            <a:pPr algn="l"/>
            <a:r>
              <a:rPr lang="pt-PT" b="0" i="0" dirty="0">
                <a:solidFill>
                  <a:srgbClr val="D1D5DB"/>
                </a:solidFill>
                <a:effectLst/>
                <a:latin typeface="Söhne"/>
              </a:rPr>
              <a:t>Por exemplo:</a:t>
            </a:r>
          </a:p>
          <a:p>
            <a:pPr algn="l">
              <a:buFont typeface="Arial" panose="020B0604020202020204" pitchFamily="34" charset="0"/>
              <a:buChar char="•"/>
            </a:pPr>
            <a:r>
              <a:rPr lang="pt-PT" b="0" i="0" dirty="0">
                <a:solidFill>
                  <a:srgbClr val="D1D5DB"/>
                </a:solidFill>
                <a:effectLst/>
                <a:latin typeface="Söhne"/>
              </a:rPr>
              <a:t>Para fazer laranja, usamos mais vermelho e um pouco de verde.</a:t>
            </a:r>
          </a:p>
          <a:p>
            <a:pPr algn="l">
              <a:buFont typeface="Arial" panose="020B0604020202020204" pitchFamily="34" charset="0"/>
              <a:buChar char="•"/>
            </a:pPr>
            <a:r>
              <a:rPr lang="pt-PT" b="0" i="0" dirty="0">
                <a:solidFill>
                  <a:srgbClr val="D1D5DB"/>
                </a:solidFill>
                <a:effectLst/>
                <a:latin typeface="Söhne"/>
              </a:rPr>
              <a:t>Para fazer rosa, um pouco de vermelho e um pouco de azul.</a:t>
            </a:r>
          </a:p>
          <a:p>
            <a:pPr algn="l">
              <a:buFont typeface="Arial" panose="020B0604020202020204" pitchFamily="34" charset="0"/>
              <a:buChar char="•"/>
            </a:pPr>
            <a:r>
              <a:rPr lang="pt-PT" b="0" i="0" dirty="0">
                <a:solidFill>
                  <a:srgbClr val="D1D5DB"/>
                </a:solidFill>
                <a:effectLst/>
                <a:latin typeface="Söhne"/>
              </a:rPr>
              <a:t>E assim por diante, criando um mundo colorido com apenas três cores mágicas: vermelho, verde e azul!</a:t>
            </a:r>
          </a:p>
          <a:p>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10</a:t>
            </a:fld>
            <a:endParaRPr lang="pt-PT"/>
          </a:p>
        </p:txBody>
      </p:sp>
    </p:spTree>
    <p:extLst>
      <p:ext uri="{BB962C8B-B14F-4D97-AF65-F5344CB8AC3E}">
        <p14:creationId xmlns:p14="http://schemas.microsoft.com/office/powerpoint/2010/main" val="664106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A solução é 3648.</a:t>
            </a:r>
            <a:br>
              <a:rPr lang="pt-PT" dirty="0"/>
            </a:br>
            <a:br>
              <a:rPr lang="pt-PT" dirty="0"/>
            </a:br>
            <a:r>
              <a:rPr lang="pt-PT" dirty="0"/>
              <a:t>Aqui podemos falar sobre o </a:t>
            </a:r>
            <a:r>
              <a:rPr lang="pt-PT" b="1" dirty="0"/>
              <a:t>conceito de abstração</a:t>
            </a:r>
            <a:r>
              <a:rPr lang="pt-PT" dirty="0"/>
              <a:t>.</a:t>
            </a:r>
          </a:p>
          <a:p>
            <a:r>
              <a:rPr lang="pt-PT" b="0" i="0" dirty="0">
                <a:solidFill>
                  <a:srgbClr val="D1D5DB"/>
                </a:solidFill>
                <a:effectLst/>
                <a:latin typeface="Söhne"/>
              </a:rPr>
              <a:t>O objetivo é chegar à solução final, ou seja, encontrar os dígitos corretos que se encaixam nas regras dadas. Não estamos preocupados com todos os detalhes dos números, mas sim com as regras que eles seguem para encontrarmos a solução.</a:t>
            </a:r>
            <a:br>
              <a:rPr lang="pt-PT" b="0" i="0" dirty="0">
                <a:solidFill>
                  <a:srgbClr val="D1D5DB"/>
                </a:solidFill>
                <a:effectLst/>
                <a:latin typeface="Söhne"/>
              </a:rPr>
            </a:br>
            <a:r>
              <a:rPr lang="pt-PT" b="0" i="0" dirty="0">
                <a:solidFill>
                  <a:srgbClr val="D1D5DB"/>
                </a:solidFill>
                <a:effectLst/>
                <a:latin typeface="Söhne"/>
              </a:rPr>
              <a:t>A abstração é fundamental na resolução de problemas nas Ciência da Computação (e não só). Ela envolve a capacidade de simplificar um problema complexo, focando nos aspetos mais relevantes e ignorando detalhes desnecessários para encontrar uma solução.</a:t>
            </a:r>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13</a:t>
            </a:fld>
            <a:endParaRPr lang="pt-PT"/>
          </a:p>
        </p:txBody>
      </p:sp>
    </p:spTree>
    <p:extLst>
      <p:ext uri="{BB962C8B-B14F-4D97-AF65-F5344CB8AC3E}">
        <p14:creationId xmlns:p14="http://schemas.microsoft.com/office/powerpoint/2010/main" val="1983937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Em caso de maior dificuldade, poderá ser feita a adaptação da programação para português.</a:t>
            </a:r>
          </a:p>
          <a:p>
            <a:r>
              <a:rPr lang="pt-PT" dirty="0"/>
              <a:t>A solução é H3. </a:t>
            </a:r>
            <a:br>
              <a:rPr lang="pt-PT" dirty="0"/>
            </a:br>
            <a:br>
              <a:rPr lang="pt-PT" dirty="0"/>
            </a:br>
            <a:r>
              <a:rPr lang="pt-PT" dirty="0"/>
              <a:t>Aqui podemos falar da </a:t>
            </a:r>
            <a:r>
              <a:rPr lang="pt-PT" b="1" dirty="0"/>
              <a:t>importância do algoritmo</a:t>
            </a:r>
            <a:r>
              <a:rPr lang="pt-PT" dirty="0"/>
              <a:t>.</a:t>
            </a:r>
            <a:br>
              <a:rPr lang="pt-PT" dirty="0"/>
            </a:br>
            <a:r>
              <a:rPr lang="pt-PT" b="0" i="0" dirty="0">
                <a:solidFill>
                  <a:srgbClr val="D1D5DB"/>
                </a:solidFill>
                <a:effectLst/>
                <a:latin typeface="Söhne"/>
              </a:rPr>
              <a:t>O algoritmo é fundamental quando temos um conjunto de indicações para, neste caso, fazer um trajeto, porque ele define a sequência lógica de passos que o inspetor precisa de seguir para atingir um objetivo específico de forma eficaz, eficiente e segura.</a:t>
            </a:r>
            <a:br>
              <a:rPr lang="pt-PT" b="0" i="0" dirty="0">
                <a:solidFill>
                  <a:srgbClr val="D1D5DB"/>
                </a:solidFill>
                <a:effectLst/>
                <a:latin typeface="Söhne"/>
              </a:rPr>
            </a:br>
            <a:r>
              <a:rPr lang="pt-PT" b="0" i="0" dirty="0">
                <a:solidFill>
                  <a:srgbClr val="D1D5DB"/>
                </a:solidFill>
                <a:effectLst/>
                <a:latin typeface="Söhne"/>
              </a:rPr>
              <a:t>O algoritmo serve como um plano lógico e estruturado que orienta o inspetor ao longo do trajeto, garantindo uma execução eficiente, adaptabilidade às condições e à capacidade de resolver problemas durante o percurso (caso fosse necessário). É a base que permite ao inspetor navegar, interagir e completar suas tarefas de forma eficaz no ambiente em que está inserido.</a:t>
            </a:r>
            <a:endParaRPr lang="pt-PT" dirty="0"/>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16</a:t>
            </a:fld>
            <a:endParaRPr lang="pt-PT"/>
          </a:p>
        </p:txBody>
      </p:sp>
    </p:spTree>
    <p:extLst>
      <p:ext uri="{BB962C8B-B14F-4D97-AF65-F5344CB8AC3E}">
        <p14:creationId xmlns:p14="http://schemas.microsoft.com/office/powerpoint/2010/main" val="1741582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l"/>
            <a:r>
              <a:rPr lang="pt-PT" dirty="0"/>
              <a:t>Poderá ser dada a pista da letra a negrito “C” na palavra Caminho. Entre outras pistas adicionais.</a:t>
            </a:r>
            <a:br>
              <a:rPr lang="pt-PT" dirty="0"/>
            </a:br>
            <a:r>
              <a:rPr lang="pt-PT" dirty="0"/>
              <a:t>A solução é criptografia. </a:t>
            </a:r>
            <a:br>
              <a:rPr lang="pt-PT" dirty="0"/>
            </a:br>
            <a:br>
              <a:rPr lang="pt-PT" dirty="0"/>
            </a:br>
            <a:r>
              <a:rPr lang="pt-PT" dirty="0"/>
              <a:t>Poderá ser explorado o conceito de criptografia.</a:t>
            </a:r>
            <a:br>
              <a:rPr lang="pt-PT" dirty="0"/>
            </a:br>
            <a:r>
              <a:rPr lang="pt-PT" b="1" i="0" dirty="0">
                <a:solidFill>
                  <a:srgbClr val="D1D5DB"/>
                </a:solidFill>
                <a:effectLst/>
                <a:latin typeface="Söhne"/>
              </a:rPr>
              <a:t>1. Criptografia:</a:t>
            </a:r>
            <a:r>
              <a:rPr lang="pt-PT" b="0" i="0" dirty="0">
                <a:solidFill>
                  <a:srgbClr val="D1D5DB"/>
                </a:solidFill>
                <a:effectLst/>
                <a:latin typeface="Söhne"/>
              </a:rPr>
              <a:t> A pista dada no desafio menciona que a palavra secreta está relacionada com a "arte de esconder informações através de códigos". Aqui, podemos explicar que a criptografia é o processo de converter informações num formato ilegível chamado texto cifrado, usando algoritmos e chaves. Na segurança digital, a criptografia é fundamental para proteger dados confidenciais.</a:t>
            </a:r>
          </a:p>
          <a:p>
            <a:pPr algn="l"/>
            <a:r>
              <a:rPr lang="pt-PT" b="1" i="0" dirty="0">
                <a:solidFill>
                  <a:srgbClr val="D1D5DB"/>
                </a:solidFill>
                <a:effectLst/>
                <a:latin typeface="Söhne"/>
              </a:rPr>
              <a:t>2. Segurança Digital:</a:t>
            </a:r>
            <a:r>
              <a:rPr lang="pt-PT" b="0" i="0" dirty="0">
                <a:solidFill>
                  <a:srgbClr val="D1D5DB"/>
                </a:solidFill>
                <a:effectLst/>
                <a:latin typeface="Söhne"/>
              </a:rPr>
              <a:t> A referência à "segurança digital" na pista salienta a importância da criptografia nesse contexto. A criptografia é uma medida essencial para garantir a segurança dos dados transmitidos e armazenados em ambientes digitais, prevenindo acessos não autorizados.</a:t>
            </a:r>
          </a:p>
          <a:p>
            <a:pPr algn="l"/>
            <a:r>
              <a:rPr lang="pt-PT" b="1" i="0" dirty="0">
                <a:solidFill>
                  <a:srgbClr val="D1D5DB"/>
                </a:solidFill>
                <a:effectLst/>
                <a:latin typeface="Söhne"/>
              </a:rPr>
              <a:t>3. Proteção de Dados:</a:t>
            </a:r>
            <a:r>
              <a:rPr lang="pt-PT" b="0" i="0" dirty="0">
                <a:solidFill>
                  <a:srgbClr val="D1D5DB"/>
                </a:solidFill>
                <a:effectLst/>
                <a:latin typeface="Söhne"/>
              </a:rPr>
              <a:t> A pista destaca que a criptografia é "essencial para manter os dados protegidos". Explicamos que, ao criptografar dados, eles se tornam ilegíveis para qualquer pessoa que não possua a chave. Isso é fundamental para proteger informações sensíveis contra roubo, manipulação ou acesso não autorizado.</a:t>
            </a:r>
          </a:p>
        </p:txBody>
      </p:sp>
      <p:sp>
        <p:nvSpPr>
          <p:cNvPr id="4" name="Marcador de Posição do Número do Diapositivo 3"/>
          <p:cNvSpPr>
            <a:spLocks noGrp="1"/>
          </p:cNvSpPr>
          <p:nvPr>
            <p:ph type="sldNum" sz="quarter" idx="5"/>
          </p:nvPr>
        </p:nvSpPr>
        <p:spPr/>
        <p:txBody>
          <a:bodyPr/>
          <a:lstStyle/>
          <a:p>
            <a:fld id="{9DE473B4-6C4E-4C69-A48F-B652A7470BA8}" type="slidenum">
              <a:rPr lang="pt-PT" smtClean="0"/>
              <a:t>19</a:t>
            </a:fld>
            <a:endParaRPr lang="pt-PT"/>
          </a:p>
        </p:txBody>
      </p:sp>
    </p:spTree>
    <p:extLst>
      <p:ext uri="{BB962C8B-B14F-4D97-AF65-F5344CB8AC3E}">
        <p14:creationId xmlns:p14="http://schemas.microsoft.com/office/powerpoint/2010/main" val="1894230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40E391-69B8-4ABD-B015-BDA4EB328BFA}"/>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085CDF0F-9AA2-4143-AAAA-F7F574FCE0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73292C32-F34B-4794-AED6-E6A55D77A2E1}"/>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E25B6DAD-1889-4203-AAB6-96F3382BE673}"/>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B48FB8D2-79DE-45D4-8DFD-D47BFF18447D}"/>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366266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BE458E-83CD-4175-A950-6813D2F2BE1A}"/>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930F0DD6-BD94-4B05-B1DD-AF13A1F28CFC}"/>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3960D939-2832-41CE-AECB-1734FE06A172}"/>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8F7559A6-6219-40DF-9DF8-94D43F1A6C24}"/>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8C00DC63-F0D2-4653-A3E4-704247D44066}"/>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1127250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6AED12C-208F-4C1C-8C93-76EB2429A5CF}"/>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B41321B7-B4D5-492C-87E8-3784E1239CD4}"/>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604884F9-C0C5-4475-A940-8198F9CCC8F5}"/>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93807487-0209-413B-8A07-51498D99129B}"/>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247413A6-9D3A-42B6-85CA-1E11C0EB240B}"/>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3944447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BB01D4-C9B2-4697-85C4-5BEC528196D6}"/>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3BE2B882-1194-4B62-A24C-31719CE6BB02}"/>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8F3270FB-4F6C-463F-A814-9166FCF0A930}"/>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19A75E4E-4F61-4097-85BB-34C1BFF0632F}"/>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AA6FD234-9BDD-4577-AAB7-1CE3DCD909D9}"/>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1292251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FC77E4-AB7A-471C-827F-FD182CE31E1C}"/>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A29CB6BF-25B4-4444-B720-99CB4CC093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1E86CD32-5714-4C87-AB7D-899AEE13FA08}"/>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85CF8224-9698-4DE4-86D3-04FC7B741E56}"/>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3EA83E6D-A9FB-491D-A384-CA90C2099E8E}"/>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3329597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6056B6-E6F5-4FC5-9502-CB22841A9A62}"/>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6DFC617B-0C08-462D-A81A-FB406AF5CE0C}"/>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1859D2A8-4574-4187-8DC0-0C70E0B0F7DF}"/>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CABEE638-CCA1-4282-A60E-FA243F2155FD}"/>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6" name="Marcador de Posição do Rodapé 5">
            <a:extLst>
              <a:ext uri="{FF2B5EF4-FFF2-40B4-BE49-F238E27FC236}">
                <a16:creationId xmlns:a16="http://schemas.microsoft.com/office/drawing/2014/main" id="{3A10EBD9-290F-4889-9021-4DF33E6652FA}"/>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C76EA11B-1D6A-4D1E-8697-230C1F60B0AC}"/>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3726335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AB8B9D-1A27-4851-9818-ACD56773BF41}"/>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75DC0459-E7E7-4F36-86D1-DC5A57261B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D2D3FEE3-02CF-4A82-A862-4B96782AF6C8}"/>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681520D9-290E-4AD5-BC67-47F9B9DE5D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ED2AAE05-D4B7-469A-911B-689F703722D3}"/>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1FE2EC75-3616-4666-82B5-CE80CBB5DB64}"/>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8" name="Marcador de Posição do Rodapé 7">
            <a:extLst>
              <a:ext uri="{FF2B5EF4-FFF2-40B4-BE49-F238E27FC236}">
                <a16:creationId xmlns:a16="http://schemas.microsoft.com/office/drawing/2014/main" id="{1A1D47FF-3107-45FA-BEC0-1D65E4F329AA}"/>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F49635DC-5744-4C53-BDD4-46FE52E0F4DB}"/>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173268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D2FA64-1FCE-4C18-879A-DAF0A109BC50}"/>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09A877C4-2AF1-46C3-9136-736841C72EBB}"/>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4" name="Marcador de Posição do Rodapé 3">
            <a:extLst>
              <a:ext uri="{FF2B5EF4-FFF2-40B4-BE49-F238E27FC236}">
                <a16:creationId xmlns:a16="http://schemas.microsoft.com/office/drawing/2014/main" id="{84A545C4-CE65-4908-ACA9-047E8CCD3413}"/>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CCCAE10F-8B97-48B9-ABA4-9E816A72715E}"/>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601633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17EA027F-5F60-4779-8CD5-F2E25D61930C}"/>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3" name="Marcador de Posição do Rodapé 2">
            <a:extLst>
              <a:ext uri="{FF2B5EF4-FFF2-40B4-BE49-F238E27FC236}">
                <a16:creationId xmlns:a16="http://schemas.microsoft.com/office/drawing/2014/main" id="{E46B0764-77CD-460D-AE7A-666F0DC69077}"/>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9F2C323D-71E5-4440-A64A-1A385A93BB8F}"/>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272388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0F5F33-6652-4979-9BBB-38C8D0F997C4}"/>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CE1177B1-69EE-4E3C-891A-E9991D5E9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7A297162-B0A4-486E-9283-FB95C5D35F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91ED87CD-6911-4E8C-85DC-0B8A8FD716B1}"/>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6" name="Marcador de Posição do Rodapé 5">
            <a:extLst>
              <a:ext uri="{FF2B5EF4-FFF2-40B4-BE49-F238E27FC236}">
                <a16:creationId xmlns:a16="http://schemas.microsoft.com/office/drawing/2014/main" id="{BF9636A3-2536-4C97-8DF0-0A0847F351F3}"/>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41FE6E62-7D24-4687-A9D8-9F08401DD252}"/>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2793406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74F444-8B1E-4D9C-B6B4-70002CE77841}"/>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EDD05702-DB32-448F-9606-1FE04BF87C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F0CB7847-8271-43D5-A082-A797C9050C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B2B117D6-F3E1-4CC7-AE16-C0B89F7392F9}"/>
              </a:ext>
            </a:extLst>
          </p:cNvPr>
          <p:cNvSpPr>
            <a:spLocks noGrp="1"/>
          </p:cNvSpPr>
          <p:nvPr>
            <p:ph type="dt" sz="half" idx="10"/>
          </p:nvPr>
        </p:nvSpPr>
        <p:spPr/>
        <p:txBody>
          <a:bodyPr/>
          <a:lstStyle/>
          <a:p>
            <a:fld id="{B62D0397-7C0D-4B37-8174-07765088C746}" type="datetimeFigureOut">
              <a:rPr lang="pt-PT" smtClean="0"/>
              <a:t>06/10/2023</a:t>
            </a:fld>
            <a:endParaRPr lang="pt-PT"/>
          </a:p>
        </p:txBody>
      </p:sp>
      <p:sp>
        <p:nvSpPr>
          <p:cNvPr id="6" name="Marcador de Posição do Rodapé 5">
            <a:extLst>
              <a:ext uri="{FF2B5EF4-FFF2-40B4-BE49-F238E27FC236}">
                <a16:creationId xmlns:a16="http://schemas.microsoft.com/office/drawing/2014/main" id="{F443F84F-3448-404C-A2DB-FC2D70E7D428}"/>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1B5C510A-25D4-47FA-AD75-8C0D21BF1E8F}"/>
              </a:ext>
            </a:extLst>
          </p:cNvPr>
          <p:cNvSpPr>
            <a:spLocks noGrp="1"/>
          </p:cNvSpPr>
          <p:nvPr>
            <p:ph type="sldNum" sz="quarter" idx="12"/>
          </p:nvPr>
        </p:nvSpPr>
        <p:spPr/>
        <p:txBody>
          <a:bodyPr/>
          <a:lstStyle/>
          <a:p>
            <a:fld id="{881E8945-7EF4-4216-B2A3-881EB0C63834}" type="slidenum">
              <a:rPr lang="pt-PT" smtClean="0"/>
              <a:t>‹nº›</a:t>
            </a:fld>
            <a:endParaRPr lang="pt-PT"/>
          </a:p>
        </p:txBody>
      </p:sp>
    </p:spTree>
    <p:extLst>
      <p:ext uri="{BB962C8B-B14F-4D97-AF65-F5344CB8AC3E}">
        <p14:creationId xmlns:p14="http://schemas.microsoft.com/office/powerpoint/2010/main" val="4101780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94157D58-589B-489E-A2EB-912E319533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ADEC7955-D0EB-4E62-BDB0-841B21B0A6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D295EF6A-D02A-4F22-9955-48FB985858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2D0397-7C0D-4B37-8174-07765088C746}" type="datetimeFigureOut">
              <a:rPr lang="pt-PT" smtClean="0"/>
              <a:t>06/10/2023</a:t>
            </a:fld>
            <a:endParaRPr lang="pt-PT"/>
          </a:p>
        </p:txBody>
      </p:sp>
      <p:sp>
        <p:nvSpPr>
          <p:cNvPr id="5" name="Marcador de Posição do Rodapé 4">
            <a:extLst>
              <a:ext uri="{FF2B5EF4-FFF2-40B4-BE49-F238E27FC236}">
                <a16:creationId xmlns:a16="http://schemas.microsoft.com/office/drawing/2014/main" id="{9775F410-F730-4C44-BCFB-93205A94EE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257A4F2E-A8AF-460D-B164-2654D0AAB7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E8945-7EF4-4216-B2A3-881EB0C63834}" type="slidenum">
              <a:rPr lang="pt-PT" smtClean="0"/>
              <a:t>‹nº›</a:t>
            </a:fld>
            <a:endParaRPr lang="pt-PT"/>
          </a:p>
        </p:txBody>
      </p:sp>
    </p:spTree>
    <p:extLst>
      <p:ext uri="{BB962C8B-B14F-4D97-AF65-F5344CB8AC3E}">
        <p14:creationId xmlns:p14="http://schemas.microsoft.com/office/powerpoint/2010/main" val="1581068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41519111-8778-4777-B839-358363593767}"/>
              </a:ext>
            </a:extLst>
          </p:cNvPr>
          <p:cNvSpPr txBox="1"/>
          <p:nvPr/>
        </p:nvSpPr>
        <p:spPr>
          <a:xfrm>
            <a:off x="1692662" y="451005"/>
            <a:ext cx="9135171" cy="6202211"/>
          </a:xfrm>
          <a:prstGeom prst="rect">
            <a:avLst/>
          </a:prstGeom>
          <a:noFill/>
        </p:spPr>
        <p:txBody>
          <a:bodyPr wrap="square">
            <a:spAutoFit/>
          </a:bodyPr>
          <a:lstStyle/>
          <a:p>
            <a:pPr>
              <a:lnSpc>
                <a:spcPct val="150000"/>
              </a:lnSpc>
            </a:pPr>
            <a:r>
              <a:rPr lang="pt-PT" sz="1600" b="1" i="0" dirty="0">
                <a:solidFill>
                  <a:srgbClr val="222222"/>
                </a:solidFill>
                <a:effectLst/>
                <a:latin typeface="Helvetica" panose="020B0604020202020204" pitchFamily="34" charset="0"/>
                <a:cs typeface="Helvetica" panose="020B0604020202020204" pitchFamily="34" charset="0"/>
              </a:rPr>
              <a:t>Título: </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Inspetor Computacional 2</a:t>
            </a:r>
            <a:endParaRPr lang="pt-PT" sz="1600" dirty="0">
              <a:solidFill>
                <a:srgbClr val="222222"/>
              </a:solidFill>
              <a:effectLst/>
              <a:latin typeface="Helvetica" panose="020B0604020202020204" pitchFamily="34" charset="0"/>
              <a:cs typeface="Helvetica" panose="020B0604020202020204" pitchFamily="34" charset="0"/>
            </a:endParaRPr>
          </a:p>
          <a:p>
            <a:br>
              <a:rPr lang="pt-PT" sz="1600" b="1" i="0" dirty="0">
                <a:solidFill>
                  <a:srgbClr val="222222"/>
                </a:solidFill>
                <a:effectLst/>
                <a:latin typeface="Helvetica" panose="020B0604020202020204" pitchFamily="34" charset="0"/>
                <a:cs typeface="Helvetica" panose="020B0604020202020204" pitchFamily="34" charset="0"/>
              </a:rPr>
            </a:br>
            <a:r>
              <a:rPr lang="pt-PT" sz="1600" b="1" i="0" dirty="0">
                <a:solidFill>
                  <a:srgbClr val="222222"/>
                </a:solidFill>
                <a:effectLst/>
                <a:latin typeface="Helvetica" panose="020B0604020202020204" pitchFamily="34" charset="0"/>
                <a:cs typeface="Helvetica" panose="020B0604020202020204" pitchFamily="34" charset="0"/>
              </a:rPr>
              <a:t>Autor: </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Rodolfo Duarte Pinto - Ciências da Computação | CSF Code.org </a:t>
            </a:r>
            <a:r>
              <a:rPr lang="pt-PT" sz="1600" b="0" i="0" dirty="0" err="1">
                <a:solidFill>
                  <a:srgbClr val="222222"/>
                </a:solidFill>
                <a:effectLst/>
                <a:latin typeface="Helvetica" panose="020B0604020202020204" pitchFamily="34" charset="0"/>
                <a:cs typeface="Helvetica" panose="020B0604020202020204" pitchFamily="34" charset="0"/>
              </a:rPr>
              <a:t>Facilitator</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Gabinete de Modernização das Tecnologias Educativas</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Divisão de Tecnologias, Segurança e Infraestruturas</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Direção de Serviços de Tecnologias e Ambientes Inovadores de Aprendizagem</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Direção Regional de Educação</a:t>
            </a:r>
            <a:endParaRPr lang="pt-PT" sz="1600" dirty="0">
              <a:solidFill>
                <a:srgbClr val="222222"/>
              </a:solidFill>
              <a:effectLst/>
              <a:latin typeface="Helvetica" panose="020B0604020202020204" pitchFamily="34" charset="0"/>
              <a:cs typeface="Helvetica" panose="020B0604020202020204" pitchFamily="34" charset="0"/>
            </a:endParaRPr>
          </a:p>
          <a:p>
            <a:br>
              <a:rPr lang="pt-PT" sz="1600" b="1" i="0" dirty="0">
                <a:solidFill>
                  <a:srgbClr val="222222"/>
                </a:solidFill>
                <a:effectLst/>
                <a:latin typeface="Helvetica" panose="020B0604020202020204" pitchFamily="34" charset="0"/>
                <a:cs typeface="Helvetica" panose="020B0604020202020204" pitchFamily="34" charset="0"/>
              </a:rPr>
            </a:br>
            <a:r>
              <a:rPr lang="pt-PT" sz="1600" b="1" i="0" dirty="0">
                <a:solidFill>
                  <a:srgbClr val="222222"/>
                </a:solidFill>
                <a:effectLst/>
                <a:latin typeface="Helvetica" panose="020B0604020202020204" pitchFamily="34" charset="0"/>
                <a:cs typeface="Helvetica" panose="020B0604020202020204" pitchFamily="34" charset="0"/>
              </a:rPr>
              <a:t>Contactos:</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Rua D. João n.º 57, Quinta Olinda</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9054 - 510 Funchal</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Região Autónoma da Madeira</a:t>
            </a:r>
            <a:endParaRPr lang="pt-PT" sz="1600" dirty="0">
              <a:solidFill>
                <a:srgbClr val="222222"/>
              </a:solidFill>
              <a:effectLst/>
              <a:latin typeface="Helvetica" panose="020B0604020202020204" pitchFamily="34" charset="0"/>
              <a:cs typeface="Helvetica" panose="020B0604020202020204" pitchFamily="34" charset="0"/>
            </a:endParaRPr>
          </a:p>
          <a:p>
            <a:pPr>
              <a:lnSpc>
                <a:spcPct val="150000"/>
              </a:lnSpc>
            </a:pPr>
            <a:r>
              <a:rPr lang="pt-PT" sz="1600" b="0" i="0" dirty="0">
                <a:solidFill>
                  <a:srgbClr val="222222"/>
                </a:solidFill>
                <a:effectLst/>
                <a:latin typeface="Helvetica" panose="020B0604020202020204" pitchFamily="34" charset="0"/>
                <a:cs typeface="Helvetica" panose="020B0604020202020204" pitchFamily="34" charset="0"/>
              </a:rPr>
              <a:t>Telefone: 291 705 860</a:t>
            </a:r>
            <a:br>
              <a:rPr lang="pt-PT" sz="1600" dirty="0">
                <a:solidFill>
                  <a:srgbClr val="222222"/>
                </a:solidFill>
                <a:latin typeface="Helvetica" panose="020B0604020202020204" pitchFamily="34" charset="0"/>
                <a:cs typeface="Helvetica" panose="020B0604020202020204" pitchFamily="34" charset="0"/>
              </a:rPr>
            </a:br>
            <a:r>
              <a:rPr lang="pt-PT" sz="1600" b="0" i="0" dirty="0">
                <a:solidFill>
                  <a:srgbClr val="222222"/>
                </a:solidFill>
                <a:effectLst/>
                <a:latin typeface="Helvetica" panose="020B0604020202020204" pitchFamily="34" charset="0"/>
                <a:cs typeface="Helvetica" panose="020B0604020202020204" pitchFamily="34" charset="0"/>
              </a:rPr>
              <a:t>Email: rodolfodu7@edu.madeira.gov.pt</a:t>
            </a:r>
            <a:br>
              <a:rPr lang="pt-PT" sz="1600" b="0" i="0" dirty="0">
                <a:solidFill>
                  <a:srgbClr val="222222"/>
                </a:solidFill>
                <a:effectLst/>
                <a:latin typeface="Helvetica" panose="020B0604020202020204" pitchFamily="34" charset="0"/>
                <a:cs typeface="Helvetica" panose="020B0604020202020204" pitchFamily="34" charset="0"/>
              </a:rPr>
            </a:br>
            <a:r>
              <a:rPr lang="pt-PT" sz="1600" b="0" i="0" dirty="0">
                <a:solidFill>
                  <a:srgbClr val="222222"/>
                </a:solidFill>
                <a:effectLst/>
                <a:latin typeface="Helvetica" panose="020B0604020202020204" pitchFamily="34" charset="0"/>
                <a:cs typeface="Helvetica" panose="020B0604020202020204" pitchFamily="34" charset="0"/>
              </a:rPr>
              <a:t>							</a:t>
            </a:r>
            <a:br>
              <a:rPr lang="pt-PT" sz="1600" b="0" i="0" dirty="0">
                <a:solidFill>
                  <a:srgbClr val="222222"/>
                </a:solidFill>
                <a:effectLst/>
                <a:latin typeface="Helvetica" panose="020B0604020202020204" pitchFamily="34" charset="0"/>
                <a:cs typeface="Helvetica" panose="020B0604020202020204" pitchFamily="34" charset="0"/>
              </a:rPr>
            </a:br>
            <a:r>
              <a:rPr lang="pt-PT" sz="1600" b="0" i="0" dirty="0">
                <a:solidFill>
                  <a:srgbClr val="222222"/>
                </a:solidFill>
                <a:effectLst/>
                <a:latin typeface="Helvetica" panose="020B0604020202020204" pitchFamily="34" charset="0"/>
                <a:cs typeface="Helvetica" panose="020B0604020202020204" pitchFamily="34" charset="0"/>
              </a:rPr>
              <a:t>							Funchal, outubro de 2023</a:t>
            </a:r>
            <a:endParaRPr lang="pt-PT" sz="1600" dirty="0">
              <a:solidFill>
                <a:srgbClr val="222222"/>
              </a:solidFill>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405214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B210F9C-0462-6A78-8D55-AA9186FCC8E2}"/>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Gráficos, design gráfico, Saturação de cores, póster&#10;&#10;Descrição gerada automaticamente">
            <a:extLst>
              <a:ext uri="{FF2B5EF4-FFF2-40B4-BE49-F238E27FC236}">
                <a16:creationId xmlns:a16="http://schemas.microsoft.com/office/drawing/2014/main" id="{CAF106D8-F956-46FA-BE13-F6711373F9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42" y="123729"/>
            <a:ext cx="6609700" cy="6609700"/>
          </a:xfrm>
          <a:prstGeom prst="rect">
            <a:avLst/>
          </a:prstGeom>
          <a:ln w="38100">
            <a:solidFill>
              <a:schemeClr val="tx1"/>
            </a:solidFill>
          </a:ln>
        </p:spPr>
      </p:pic>
    </p:spTree>
    <p:extLst>
      <p:ext uri="{BB962C8B-B14F-4D97-AF65-F5344CB8AC3E}">
        <p14:creationId xmlns:p14="http://schemas.microsoft.com/office/powerpoint/2010/main" val="2127522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F4639087-550C-8B64-3394-17D6C3CAC388}"/>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Imagem 10" descr="Uma imagem com Tipo de letra, captura de ecrã, design&#10;&#10;Descrição gerada automaticamente">
            <a:extLst>
              <a:ext uri="{FF2B5EF4-FFF2-40B4-BE49-F238E27FC236}">
                <a16:creationId xmlns:a16="http://schemas.microsoft.com/office/drawing/2014/main" id="{F6FDD60A-1B4C-47E9-AD9F-AFA38539D6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729"/>
            <a:ext cx="6609700" cy="6609700"/>
          </a:xfrm>
          <a:prstGeom prst="rect">
            <a:avLst/>
          </a:prstGeom>
          <a:ln w="38100">
            <a:solidFill>
              <a:schemeClr val="tx1"/>
            </a:solidFill>
          </a:ln>
        </p:spPr>
      </p:pic>
    </p:spTree>
    <p:extLst>
      <p:ext uri="{BB962C8B-B14F-4D97-AF65-F5344CB8AC3E}">
        <p14:creationId xmlns:p14="http://schemas.microsoft.com/office/powerpoint/2010/main" val="4132138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9B98A94D-231F-F89A-DFD6-3AF511BCDF6F}"/>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Imagem 5" descr="Uma imagem com texto, captura de ecrã, logótipo, desenho&#10;&#10;Descrição gerada automaticamente">
            <a:extLst>
              <a:ext uri="{FF2B5EF4-FFF2-40B4-BE49-F238E27FC236}">
                <a16:creationId xmlns:a16="http://schemas.microsoft.com/office/drawing/2014/main" id="{EAC557A2-B52B-41FD-803C-0F33C7F08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681"/>
            <a:ext cx="6609748" cy="6609748"/>
          </a:xfrm>
          <a:prstGeom prst="rect">
            <a:avLst/>
          </a:prstGeom>
          <a:ln w="38100">
            <a:solidFill>
              <a:schemeClr val="tx1"/>
            </a:solidFill>
          </a:ln>
        </p:spPr>
      </p:pic>
    </p:spTree>
    <p:extLst>
      <p:ext uri="{BB962C8B-B14F-4D97-AF65-F5344CB8AC3E}">
        <p14:creationId xmlns:p14="http://schemas.microsoft.com/office/powerpoint/2010/main" val="2244855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EA007305-56EE-F471-F8F7-177BAED326EB}"/>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texto, Tipo de letra, captura de ecrã, Gráficos&#10;&#10;Descrição gerada automaticamente">
            <a:extLst>
              <a:ext uri="{FF2B5EF4-FFF2-40B4-BE49-F238E27FC236}">
                <a16:creationId xmlns:a16="http://schemas.microsoft.com/office/drawing/2014/main" id="{E9BD9415-F43B-4F6C-9C94-7B2F59C46B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42" y="123681"/>
            <a:ext cx="6609700" cy="6609700"/>
          </a:xfrm>
          <a:prstGeom prst="rect">
            <a:avLst/>
          </a:prstGeom>
          <a:ln w="38100">
            <a:solidFill>
              <a:schemeClr val="tx1"/>
            </a:solidFill>
          </a:ln>
        </p:spPr>
      </p:pic>
    </p:spTree>
    <p:extLst>
      <p:ext uri="{BB962C8B-B14F-4D97-AF65-F5344CB8AC3E}">
        <p14:creationId xmlns:p14="http://schemas.microsoft.com/office/powerpoint/2010/main" val="2760420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8C9AA34-3C7A-7F92-C023-9C6480A36AE8}"/>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Imagem 10" descr="Uma imagem com texto, captura de ecrã, clipart, diagrama&#10;&#10;Descrição gerada automaticamente">
            <a:extLst>
              <a:ext uri="{FF2B5EF4-FFF2-40B4-BE49-F238E27FC236}">
                <a16:creationId xmlns:a16="http://schemas.microsoft.com/office/drawing/2014/main" id="{22984DD3-D9C5-48AF-BBC2-94B7E599EB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681"/>
            <a:ext cx="6609700" cy="6609700"/>
          </a:xfrm>
          <a:prstGeom prst="rect">
            <a:avLst/>
          </a:prstGeom>
          <a:ln w="38100">
            <a:solidFill>
              <a:schemeClr val="tx1"/>
            </a:solidFill>
          </a:ln>
        </p:spPr>
      </p:pic>
    </p:spTree>
    <p:extLst>
      <p:ext uri="{BB962C8B-B14F-4D97-AF65-F5344CB8AC3E}">
        <p14:creationId xmlns:p14="http://schemas.microsoft.com/office/powerpoint/2010/main" val="131422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BEEB54A2-F8CB-0C3D-08FF-2360C2FBBE35}"/>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3" name="Imagem 12" descr="Uma imagem com captura de ecrã, Gráficos, design gráfico, Saturação de cores&#10;&#10;Descrição gerada automaticamente">
            <a:extLst>
              <a:ext uri="{FF2B5EF4-FFF2-40B4-BE49-F238E27FC236}">
                <a16:creationId xmlns:a16="http://schemas.microsoft.com/office/drawing/2014/main" id="{5ED6F57F-6531-46CE-B1E2-25A7CD9C06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681"/>
            <a:ext cx="6609700" cy="6609700"/>
          </a:xfrm>
          <a:prstGeom prst="rect">
            <a:avLst/>
          </a:prstGeom>
          <a:ln w="38100">
            <a:solidFill>
              <a:schemeClr val="tx1"/>
            </a:solidFill>
          </a:ln>
        </p:spPr>
      </p:pic>
    </p:spTree>
    <p:extLst>
      <p:ext uri="{BB962C8B-B14F-4D97-AF65-F5344CB8AC3E}">
        <p14:creationId xmlns:p14="http://schemas.microsoft.com/office/powerpoint/2010/main" val="3940337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B919DD74-EB05-0570-8934-3C0005F46448}"/>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3" name="Imagem 12" descr="Uma imagem com texto, captura de ecrã, quadrado, xadrez&#10;&#10;Descrição gerada automaticamente">
            <a:extLst>
              <a:ext uri="{FF2B5EF4-FFF2-40B4-BE49-F238E27FC236}">
                <a16:creationId xmlns:a16="http://schemas.microsoft.com/office/drawing/2014/main" id="{F4F1C3B9-5925-451C-A57E-00C2D4D9E2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42" y="123681"/>
            <a:ext cx="6609700" cy="6609700"/>
          </a:xfrm>
          <a:prstGeom prst="rect">
            <a:avLst/>
          </a:prstGeom>
          <a:ln w="38100">
            <a:solidFill>
              <a:schemeClr val="tx1"/>
            </a:solidFill>
          </a:ln>
        </p:spPr>
      </p:pic>
    </p:spTree>
    <p:extLst>
      <p:ext uri="{BB962C8B-B14F-4D97-AF65-F5344CB8AC3E}">
        <p14:creationId xmlns:p14="http://schemas.microsoft.com/office/powerpoint/2010/main" val="3148975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DDD7C23-D935-DFCB-919E-B3CDF0D58AC8}"/>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Imagem 10" descr="Uma imagem com captura de ecrã, Tipo de letra, Gráficos, design gráfico&#10;&#10;Descrição gerada automaticamente">
            <a:extLst>
              <a:ext uri="{FF2B5EF4-FFF2-40B4-BE49-F238E27FC236}">
                <a16:creationId xmlns:a16="http://schemas.microsoft.com/office/drawing/2014/main" id="{773F4CAB-FCAC-42D9-9F64-8D5558B15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585"/>
            <a:ext cx="6609700" cy="6609700"/>
          </a:xfrm>
          <a:prstGeom prst="rect">
            <a:avLst/>
          </a:prstGeom>
          <a:ln w="38100">
            <a:solidFill>
              <a:schemeClr val="tx1"/>
            </a:solidFill>
          </a:ln>
        </p:spPr>
      </p:pic>
    </p:spTree>
    <p:extLst>
      <p:ext uri="{BB962C8B-B14F-4D97-AF65-F5344CB8AC3E}">
        <p14:creationId xmlns:p14="http://schemas.microsoft.com/office/powerpoint/2010/main" val="3309732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E3D951A2-ACDE-1812-0317-32F16705858F}"/>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4" name="Imagem 3" descr="Uma imagem com texto, captura de ecrã, desenho, logótipo&#10;&#10;Descrição gerada automaticamente">
            <a:extLst>
              <a:ext uri="{FF2B5EF4-FFF2-40B4-BE49-F238E27FC236}">
                <a16:creationId xmlns:a16="http://schemas.microsoft.com/office/drawing/2014/main" id="{CEED1ACD-71FF-4CDB-B674-215C379662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42" y="123585"/>
            <a:ext cx="6609796" cy="6609796"/>
          </a:xfrm>
          <a:prstGeom prst="rect">
            <a:avLst/>
          </a:prstGeom>
          <a:ln w="38100">
            <a:solidFill>
              <a:schemeClr val="tx1"/>
            </a:solidFill>
          </a:ln>
        </p:spPr>
      </p:pic>
    </p:spTree>
    <p:extLst>
      <p:ext uri="{BB962C8B-B14F-4D97-AF65-F5344CB8AC3E}">
        <p14:creationId xmlns:p14="http://schemas.microsoft.com/office/powerpoint/2010/main" val="687193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F0B1900B-5960-F8CF-8F7C-3F1936EDBC2B}"/>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3" name="Imagem 12" descr="Uma imagem com texto, captura de ecrã, Tipo de letra, Gráficos&#10;&#10;Descrição gerada automaticamente">
            <a:extLst>
              <a:ext uri="{FF2B5EF4-FFF2-40B4-BE49-F238E27FC236}">
                <a16:creationId xmlns:a16="http://schemas.microsoft.com/office/drawing/2014/main" id="{C847E0D0-AB97-44F0-968B-61822E1BE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42" y="123393"/>
            <a:ext cx="6609892" cy="6609892"/>
          </a:xfrm>
          <a:prstGeom prst="rect">
            <a:avLst/>
          </a:prstGeom>
          <a:ln w="38100">
            <a:solidFill>
              <a:schemeClr val="tx1"/>
            </a:solidFill>
          </a:ln>
        </p:spPr>
      </p:pic>
    </p:spTree>
    <p:extLst>
      <p:ext uri="{BB962C8B-B14F-4D97-AF65-F5344CB8AC3E}">
        <p14:creationId xmlns:p14="http://schemas.microsoft.com/office/powerpoint/2010/main" val="661462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a:extLst>
              <a:ext uri="{FF2B5EF4-FFF2-40B4-BE49-F238E27FC236}">
                <a16:creationId xmlns:a16="http://schemas.microsoft.com/office/drawing/2014/main" id="{2966EF69-C5F2-7BA8-7E06-D3302C2568BA}"/>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porta, desenho, captura de ecrã, design&#10;&#10;Descrição gerada automaticamente">
            <a:extLst>
              <a:ext uri="{FF2B5EF4-FFF2-40B4-BE49-F238E27FC236}">
                <a16:creationId xmlns:a16="http://schemas.microsoft.com/office/drawing/2014/main" id="{4C985726-BDFD-4207-A6B7-374B86AD5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91" y="124521"/>
            <a:ext cx="6609701" cy="6609701"/>
          </a:xfrm>
          <a:prstGeom prst="rect">
            <a:avLst/>
          </a:prstGeom>
          <a:ln w="38100">
            <a:solidFill>
              <a:schemeClr val="tx1"/>
            </a:solidFill>
          </a:ln>
        </p:spPr>
      </p:pic>
    </p:spTree>
    <p:extLst>
      <p:ext uri="{BB962C8B-B14F-4D97-AF65-F5344CB8AC3E}">
        <p14:creationId xmlns:p14="http://schemas.microsoft.com/office/powerpoint/2010/main" val="2403053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F0B6A993-E73A-3F2D-DC3F-759B02A12155}"/>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vestuário, texto, póster, design gráfico&#10;&#10;Descrição gerada automaticamente">
            <a:extLst>
              <a:ext uri="{FF2B5EF4-FFF2-40B4-BE49-F238E27FC236}">
                <a16:creationId xmlns:a16="http://schemas.microsoft.com/office/drawing/2014/main" id="{448EC8EE-7B8D-4FF2-804E-BCD17B4B38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494" y="123771"/>
            <a:ext cx="6605060" cy="6605060"/>
          </a:xfrm>
          <a:prstGeom prst="rect">
            <a:avLst/>
          </a:prstGeom>
          <a:ln w="57150">
            <a:solidFill>
              <a:schemeClr val="tx1"/>
            </a:solidFill>
          </a:ln>
        </p:spPr>
      </p:pic>
    </p:spTree>
    <p:extLst>
      <p:ext uri="{BB962C8B-B14F-4D97-AF65-F5344CB8AC3E}">
        <p14:creationId xmlns:p14="http://schemas.microsoft.com/office/powerpoint/2010/main" val="714353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a:extLst>
              <a:ext uri="{FF2B5EF4-FFF2-40B4-BE49-F238E27FC236}">
                <a16:creationId xmlns:a16="http://schemas.microsoft.com/office/drawing/2014/main" id="{FC602A01-1521-6E85-0527-59C79E06F9F2}"/>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 name="Retângulo 1">
            <a:extLst>
              <a:ext uri="{FF2B5EF4-FFF2-40B4-BE49-F238E27FC236}">
                <a16:creationId xmlns:a16="http://schemas.microsoft.com/office/drawing/2014/main" id="{739F9D77-51FA-4C41-8709-8BFF33687842}"/>
              </a:ext>
            </a:extLst>
          </p:cNvPr>
          <p:cNvSpPr/>
          <p:nvPr/>
        </p:nvSpPr>
        <p:spPr>
          <a:xfrm>
            <a:off x="2921620" y="2295763"/>
            <a:ext cx="6634975" cy="219374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Retângulo 2">
            <a:extLst>
              <a:ext uri="{FF2B5EF4-FFF2-40B4-BE49-F238E27FC236}">
                <a16:creationId xmlns:a16="http://schemas.microsoft.com/office/drawing/2014/main" id="{DB66BB0F-18FE-4D0E-A139-1721FC32C9F8}"/>
              </a:ext>
            </a:extLst>
          </p:cNvPr>
          <p:cNvSpPr/>
          <p:nvPr/>
        </p:nvSpPr>
        <p:spPr>
          <a:xfrm>
            <a:off x="5031023" y="2613392"/>
            <a:ext cx="2392001" cy="1631216"/>
          </a:xfrm>
          <a:prstGeom prst="rect">
            <a:avLst/>
          </a:prstGeom>
          <a:noFill/>
        </p:spPr>
        <p:txBody>
          <a:bodyPr wrap="none" lIns="91440" tIns="45720" rIns="91440" bIns="45720">
            <a:spAutoFit/>
          </a:bodyPr>
          <a:lstStyle/>
          <a:p>
            <a:pPr algn="ctr"/>
            <a:r>
              <a:rPr lang="pt-PT" sz="10000" b="1" cap="none" spc="0" dirty="0">
                <a:ln w="0"/>
                <a:solidFill>
                  <a:schemeClr val="tx1"/>
                </a:solidFill>
                <a:latin typeface="Helvetica" panose="020B0604020202020204" pitchFamily="34" charset="0"/>
                <a:cs typeface="Helvetica" panose="020B0604020202020204" pitchFamily="34" charset="0"/>
              </a:rPr>
              <a:t>FIM</a:t>
            </a:r>
          </a:p>
        </p:txBody>
      </p:sp>
    </p:spTree>
    <p:extLst>
      <p:ext uri="{BB962C8B-B14F-4D97-AF65-F5344CB8AC3E}">
        <p14:creationId xmlns:p14="http://schemas.microsoft.com/office/powerpoint/2010/main" val="1276007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5FA46325-7DEE-46EA-A6B9-B4E9B94DC907}"/>
              </a:ext>
            </a:extLst>
          </p:cNvPr>
          <p:cNvSpPr txBox="1"/>
          <p:nvPr/>
        </p:nvSpPr>
        <p:spPr>
          <a:xfrm>
            <a:off x="329954" y="474088"/>
            <a:ext cx="11532092" cy="5181098"/>
          </a:xfrm>
          <a:prstGeom prst="rect">
            <a:avLst/>
          </a:prstGeom>
          <a:noFill/>
        </p:spPr>
        <p:txBody>
          <a:bodyPr wrap="square" rtlCol="0">
            <a:spAutoFit/>
          </a:bodyPr>
          <a:lstStyle/>
          <a:p>
            <a:r>
              <a:rPr lang="pt-PT" b="1" dirty="0">
                <a:latin typeface="Helvetica" panose="020B0604020202020204" pitchFamily="34" charset="0"/>
                <a:cs typeface="Helvetica" panose="020B0604020202020204" pitchFamily="34" charset="0"/>
              </a:rPr>
              <a:t>Notas importantes:</a:t>
            </a:r>
          </a:p>
          <a:p>
            <a:pPr algn="just">
              <a:lnSpc>
                <a:spcPct val="150000"/>
              </a:lnSpc>
            </a:pPr>
            <a:br>
              <a:rPr lang="pt-PT" dirty="0">
                <a:latin typeface="Helvetica" panose="020B0604020202020204" pitchFamily="34" charset="0"/>
                <a:cs typeface="Helvetica" panose="020B0604020202020204" pitchFamily="34" charset="0"/>
              </a:rPr>
            </a:br>
            <a:r>
              <a:rPr lang="pt-PT" sz="1600" b="1" dirty="0">
                <a:latin typeface="Helvetica" panose="020B0604020202020204" pitchFamily="34" charset="0"/>
                <a:cs typeface="Helvetica" panose="020B0604020202020204" pitchFamily="34" charset="0"/>
              </a:rPr>
              <a:t>Objetivo:</a:t>
            </a:r>
          </a:p>
          <a:p>
            <a:pPr algn="just">
              <a:lnSpc>
                <a:spcPct val="150000"/>
              </a:lnSpc>
            </a:pPr>
            <a:r>
              <a:rPr lang="pt-PT" sz="1600" dirty="0">
                <a:latin typeface="Helvetica" panose="020B0604020202020204" pitchFamily="34" charset="0"/>
                <a:cs typeface="Helvetica" panose="020B0604020202020204" pitchFamily="34" charset="0"/>
              </a:rPr>
              <a:t>O objetivo desta atividade é despertar o interesse pelas Ciências da Computação, proporcionando uma oportunidade de aprender enquanto exploram uma história. Durante os desafios, os alunos terão a oportunidade de explorarem conceitos básicos desta temática e resolverem problemas. Estes desafios foram concebidos para estimular o pensamento crítico, a criatividade e a colaboração.</a:t>
            </a:r>
          </a:p>
          <a:p>
            <a:pPr algn="just">
              <a:lnSpc>
                <a:spcPct val="150000"/>
              </a:lnSpc>
            </a:pPr>
            <a:br>
              <a:rPr lang="pt-PT" sz="1600" dirty="0">
                <a:latin typeface="Helvetica" panose="020B0604020202020204" pitchFamily="34" charset="0"/>
                <a:cs typeface="Helvetica" panose="020B0604020202020204" pitchFamily="34" charset="0"/>
              </a:rPr>
            </a:br>
            <a:r>
              <a:rPr lang="pt-PT" sz="1600" b="1" dirty="0">
                <a:latin typeface="Helvetica" panose="020B0604020202020204" pitchFamily="34" charset="0"/>
                <a:cs typeface="Helvetica" panose="020B0604020202020204" pitchFamily="34" charset="0"/>
              </a:rPr>
              <a:t>Contextualização:</a:t>
            </a:r>
          </a:p>
          <a:p>
            <a:pPr algn="just">
              <a:lnSpc>
                <a:spcPct val="150000"/>
              </a:lnSpc>
            </a:pPr>
            <a:r>
              <a:rPr lang="pt-PT" sz="1600" dirty="0">
                <a:latin typeface="Helvetica" panose="020B0604020202020204" pitchFamily="34" charset="0"/>
                <a:cs typeface="Helvetica" panose="020B0604020202020204" pitchFamily="34" charset="0"/>
              </a:rPr>
              <a:t>No desenvolvimento desta história, foram utilizados diversos programas. Cada ferramenta desempenhou uma função específica e fundamental para otimizar e potenciar esta atividade.</a:t>
            </a:r>
          </a:p>
          <a:p>
            <a:pPr algn="just">
              <a:lnSpc>
                <a:spcPct val="150000"/>
              </a:lnSpc>
            </a:pPr>
            <a:r>
              <a:rPr lang="pt-PT" sz="1600" dirty="0">
                <a:latin typeface="Helvetica" panose="020B0604020202020204" pitchFamily="34" charset="0"/>
                <a:cs typeface="Helvetica" panose="020B0604020202020204" pitchFamily="34" charset="0"/>
              </a:rPr>
              <a:t>O </a:t>
            </a:r>
            <a:r>
              <a:rPr lang="pt-PT" sz="1600" i="1" dirty="0" err="1">
                <a:latin typeface="Helvetica" panose="020B0604020202020204" pitchFamily="34" charset="0"/>
                <a:cs typeface="Helvetica" panose="020B0604020202020204" pitchFamily="34" charset="0"/>
              </a:rPr>
              <a:t>ChatGPT</a:t>
            </a:r>
            <a:r>
              <a:rPr lang="pt-PT" sz="1600" dirty="0">
                <a:latin typeface="Helvetica" panose="020B0604020202020204" pitchFamily="34" charset="0"/>
                <a:cs typeface="Helvetica" panose="020B0604020202020204" pitchFamily="34" charset="0"/>
              </a:rPr>
              <a:t> desempenhou um papel na ajuda à elaboração de alguns desafios e no enquadramento da história. </a:t>
            </a:r>
          </a:p>
          <a:p>
            <a:pPr algn="just">
              <a:lnSpc>
                <a:spcPct val="150000"/>
              </a:lnSpc>
            </a:pPr>
            <a:r>
              <a:rPr lang="pt-PT" sz="1600" dirty="0">
                <a:latin typeface="Helvetica" panose="020B0604020202020204" pitchFamily="34" charset="0"/>
                <a:cs typeface="Helvetica" panose="020B0604020202020204" pitchFamily="34" charset="0"/>
              </a:rPr>
              <a:t>O </a:t>
            </a:r>
            <a:r>
              <a:rPr lang="pt-PT" sz="1600" i="1" dirty="0" err="1">
                <a:latin typeface="Helvetica" panose="020B0604020202020204" pitchFamily="34" charset="0"/>
                <a:cs typeface="Helvetica" panose="020B0604020202020204" pitchFamily="34" charset="0"/>
              </a:rPr>
              <a:t>Inkscape</a:t>
            </a:r>
            <a:r>
              <a:rPr lang="pt-PT" sz="1600" dirty="0">
                <a:latin typeface="Helvetica" panose="020B0604020202020204" pitchFamily="34" charset="0"/>
                <a:cs typeface="Helvetica" panose="020B0604020202020204" pitchFamily="34" charset="0"/>
              </a:rPr>
              <a:t> permitiu a conceção e elaboração de objetos específicos para a história. </a:t>
            </a:r>
          </a:p>
          <a:p>
            <a:pPr algn="just">
              <a:lnSpc>
                <a:spcPct val="150000"/>
              </a:lnSpc>
            </a:pPr>
            <a:r>
              <a:rPr lang="pt-PT" sz="1600" dirty="0">
                <a:latin typeface="Helvetica" panose="020B0604020202020204" pitchFamily="34" charset="0"/>
                <a:cs typeface="Helvetica" panose="020B0604020202020204" pitchFamily="34" charset="0"/>
              </a:rPr>
              <a:t>O </a:t>
            </a:r>
            <a:r>
              <a:rPr lang="pt-PT" sz="1600" i="1" dirty="0" err="1">
                <a:latin typeface="Helvetica" panose="020B0604020202020204" pitchFamily="34" charset="0"/>
                <a:cs typeface="Helvetica" panose="020B0604020202020204" pitchFamily="34" charset="0"/>
              </a:rPr>
              <a:t>Canva</a:t>
            </a:r>
            <a:r>
              <a:rPr lang="pt-PT" sz="1600" dirty="0">
                <a:latin typeface="Helvetica" panose="020B0604020202020204" pitchFamily="34" charset="0"/>
                <a:cs typeface="Helvetica" panose="020B0604020202020204" pitchFamily="34" charset="0"/>
              </a:rPr>
              <a:t> foi utilizado para criar layouts, organizar imagens e textos.</a:t>
            </a:r>
          </a:p>
        </p:txBody>
      </p:sp>
    </p:spTree>
    <p:extLst>
      <p:ext uri="{BB962C8B-B14F-4D97-AF65-F5344CB8AC3E}">
        <p14:creationId xmlns:p14="http://schemas.microsoft.com/office/powerpoint/2010/main" val="1644817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D5CC3F6A-05D4-408F-B079-3565B735436A}"/>
              </a:ext>
            </a:extLst>
          </p:cNvPr>
          <p:cNvSpPr txBox="1"/>
          <p:nvPr/>
        </p:nvSpPr>
        <p:spPr>
          <a:xfrm>
            <a:off x="2490904" y="3313023"/>
            <a:ext cx="7210192" cy="1287532"/>
          </a:xfrm>
          <a:prstGeom prst="rect">
            <a:avLst/>
          </a:prstGeom>
          <a:noFill/>
        </p:spPr>
        <p:txBody>
          <a:bodyPr wrap="square">
            <a:spAutoFit/>
          </a:bodyPr>
          <a:lstStyle/>
          <a:p>
            <a:pPr algn="ctr">
              <a:lnSpc>
                <a:spcPct val="150000"/>
              </a:lnSpc>
            </a:pPr>
            <a:r>
              <a:rPr lang="pt-PT" dirty="0">
                <a:latin typeface="Helvetica" panose="020B0604020202020204" pitchFamily="34" charset="0"/>
                <a:cs typeface="Helvetica" panose="020B0604020202020204" pitchFamily="34" charset="0"/>
              </a:rPr>
              <a:t>Este documento é de utilização gratuita ao abrigo de uma licença Internacional Atribuição-</a:t>
            </a:r>
            <a:r>
              <a:rPr lang="pt-PT" dirty="0" err="1">
                <a:latin typeface="Helvetica" panose="020B0604020202020204" pitchFamily="34" charset="0"/>
                <a:cs typeface="Helvetica" panose="020B0604020202020204" pitchFamily="34" charset="0"/>
              </a:rPr>
              <a:t>NãoComercial</a:t>
            </a:r>
            <a:r>
              <a:rPr lang="pt-PT" dirty="0">
                <a:latin typeface="Helvetica" panose="020B0604020202020204" pitchFamily="34" charset="0"/>
                <a:cs typeface="Helvetica" panose="020B0604020202020204" pitchFamily="34" charset="0"/>
              </a:rPr>
              <a:t>-</a:t>
            </a:r>
            <a:r>
              <a:rPr lang="pt-PT" dirty="0" err="1">
                <a:latin typeface="Helvetica" panose="020B0604020202020204" pitchFamily="34" charset="0"/>
                <a:cs typeface="Helvetica" panose="020B0604020202020204" pitchFamily="34" charset="0"/>
              </a:rPr>
              <a:t>CompartilhaIgual</a:t>
            </a:r>
            <a:r>
              <a:rPr lang="pt-PT" dirty="0">
                <a:latin typeface="Helvetica" panose="020B0604020202020204" pitchFamily="34" charset="0"/>
                <a:cs typeface="Helvetica" panose="020B0604020202020204" pitchFamily="34" charset="0"/>
              </a:rPr>
              <a:t> </a:t>
            </a:r>
          </a:p>
          <a:p>
            <a:pPr algn="ctr">
              <a:lnSpc>
                <a:spcPct val="150000"/>
              </a:lnSpc>
            </a:pPr>
            <a:r>
              <a:rPr lang="pt-PT" dirty="0">
                <a:latin typeface="Helvetica" panose="020B0604020202020204" pitchFamily="34" charset="0"/>
                <a:cs typeface="Helvetica" panose="020B0604020202020204" pitchFamily="34" charset="0"/>
              </a:rPr>
              <a:t>4.0 (CC BY-NC-SA 4.0)</a:t>
            </a:r>
          </a:p>
        </p:txBody>
      </p:sp>
      <p:pic>
        <p:nvPicPr>
          <p:cNvPr id="5" name="Imagem 4" descr="Uma imagem com Tipo de letra, símbolo, logótipo, branco&#10;&#10;Descrição gerada automaticamente">
            <a:extLst>
              <a:ext uri="{FF2B5EF4-FFF2-40B4-BE49-F238E27FC236}">
                <a16:creationId xmlns:a16="http://schemas.microsoft.com/office/drawing/2014/main" id="{A9C5B002-7186-4F68-96DF-2DF62BE366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7187" y="2715151"/>
            <a:ext cx="2337625" cy="597872"/>
          </a:xfrm>
          <a:prstGeom prst="rect">
            <a:avLst/>
          </a:prstGeom>
        </p:spPr>
      </p:pic>
      <p:sp>
        <p:nvSpPr>
          <p:cNvPr id="9" name="CaixaDeTexto 8">
            <a:extLst>
              <a:ext uri="{FF2B5EF4-FFF2-40B4-BE49-F238E27FC236}">
                <a16:creationId xmlns:a16="http://schemas.microsoft.com/office/drawing/2014/main" id="{A519C53E-E0E6-4315-AEB9-256EF29E4A79}"/>
              </a:ext>
            </a:extLst>
          </p:cNvPr>
          <p:cNvSpPr txBox="1"/>
          <p:nvPr/>
        </p:nvSpPr>
        <p:spPr>
          <a:xfrm>
            <a:off x="634651" y="5876504"/>
            <a:ext cx="10922696" cy="523220"/>
          </a:xfrm>
          <a:prstGeom prst="rect">
            <a:avLst/>
          </a:prstGeom>
          <a:noFill/>
        </p:spPr>
        <p:txBody>
          <a:bodyPr wrap="square">
            <a:spAutoFit/>
          </a:bodyPr>
          <a:lstStyle/>
          <a:p>
            <a:pPr algn="ctr"/>
            <a:r>
              <a:rPr lang="pt-PT" sz="1400" dirty="0">
                <a:latin typeface="Helvetica" panose="020B0604020202020204" pitchFamily="34" charset="0"/>
                <a:cs typeface="Helvetica" panose="020B0604020202020204" pitchFamily="34" charset="0"/>
              </a:rPr>
              <a:t>Se encontrar algum erro neste documento, agradecemos o seu feedback. </a:t>
            </a:r>
          </a:p>
          <a:p>
            <a:pPr algn="ctr"/>
            <a:r>
              <a:rPr lang="pt-PT" sz="1400" dirty="0">
                <a:latin typeface="Helvetica" panose="020B0604020202020204" pitchFamily="34" charset="0"/>
                <a:cs typeface="Helvetica" panose="020B0604020202020204" pitchFamily="34" charset="0"/>
              </a:rPr>
              <a:t>Entre em contacto connosco para que possamos fazer as devidas correções e melhorias.</a:t>
            </a:r>
          </a:p>
        </p:txBody>
      </p:sp>
    </p:spTree>
    <p:extLst>
      <p:ext uri="{BB962C8B-B14F-4D97-AF65-F5344CB8AC3E}">
        <p14:creationId xmlns:p14="http://schemas.microsoft.com/office/powerpoint/2010/main" val="877791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77582A71-BCB3-4D15-A58F-4054ABA7A805}"/>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Imagem 5" descr="Uma imagem com Tipo de letra, captura de ecrã, texto, file&#10;&#10;Descrição gerada automaticamente">
            <a:extLst>
              <a:ext uri="{FF2B5EF4-FFF2-40B4-BE49-F238E27FC236}">
                <a16:creationId xmlns:a16="http://schemas.microsoft.com/office/drawing/2014/main" id="{E09EB7F3-D99B-4441-AFBB-4A260C38CF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90" y="123777"/>
            <a:ext cx="6609701" cy="6609701"/>
          </a:xfrm>
          <a:prstGeom prst="rect">
            <a:avLst/>
          </a:prstGeom>
          <a:ln w="38100">
            <a:solidFill>
              <a:schemeClr val="tx1"/>
            </a:solidFill>
          </a:ln>
        </p:spPr>
      </p:pic>
    </p:spTree>
    <p:extLst>
      <p:ext uri="{BB962C8B-B14F-4D97-AF65-F5344CB8AC3E}">
        <p14:creationId xmlns:p14="http://schemas.microsoft.com/office/powerpoint/2010/main" val="1863988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599D014-1B37-C4E4-DF56-34DE8801801C}"/>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Imagem 7" descr="Uma imagem com captura de ecrã, texto, design gráfico, Gráficos&#10;&#10;Descrição gerada automaticamente">
            <a:extLst>
              <a:ext uri="{FF2B5EF4-FFF2-40B4-BE49-F238E27FC236}">
                <a16:creationId xmlns:a16="http://schemas.microsoft.com/office/drawing/2014/main" id="{E16C63FD-A340-4E2B-93C0-B64F9BF0D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89" y="123776"/>
            <a:ext cx="6609701" cy="6609701"/>
          </a:xfrm>
          <a:prstGeom prst="rect">
            <a:avLst/>
          </a:prstGeom>
          <a:ln w="38100">
            <a:solidFill>
              <a:schemeClr val="tx1"/>
            </a:solidFill>
          </a:ln>
        </p:spPr>
      </p:pic>
    </p:spTree>
    <p:extLst>
      <p:ext uri="{BB962C8B-B14F-4D97-AF65-F5344CB8AC3E}">
        <p14:creationId xmlns:p14="http://schemas.microsoft.com/office/powerpoint/2010/main" val="2317545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C3647440-9A13-C8FD-0AF2-BD4C12A8698B}"/>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Imagem 5" descr="Uma imagem com captura de ecrã, texto, design, ilustração&#10;&#10;Descrição gerada automaticamente">
            <a:extLst>
              <a:ext uri="{FF2B5EF4-FFF2-40B4-BE49-F238E27FC236}">
                <a16:creationId xmlns:a16="http://schemas.microsoft.com/office/drawing/2014/main" id="{CEA1535F-FEA4-499F-81B1-27AC298E57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88" y="123775"/>
            <a:ext cx="6609701" cy="6609701"/>
          </a:xfrm>
          <a:prstGeom prst="rect">
            <a:avLst/>
          </a:prstGeom>
          <a:ln w="38100">
            <a:solidFill>
              <a:schemeClr val="tx1"/>
            </a:solidFill>
          </a:ln>
        </p:spPr>
      </p:pic>
    </p:spTree>
    <p:extLst>
      <p:ext uri="{BB962C8B-B14F-4D97-AF65-F5344CB8AC3E}">
        <p14:creationId xmlns:p14="http://schemas.microsoft.com/office/powerpoint/2010/main" val="769826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E6286AF9-5694-FA6D-E093-543BD11F3014}"/>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mobília, mesa, design, ilustração&#10;&#10;Descrição gerada automaticamente">
            <a:extLst>
              <a:ext uri="{FF2B5EF4-FFF2-40B4-BE49-F238E27FC236}">
                <a16:creationId xmlns:a16="http://schemas.microsoft.com/office/drawing/2014/main" id="{FB426B80-2C79-4268-BBBE-05243FD123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87" y="123774"/>
            <a:ext cx="6609700" cy="6609700"/>
          </a:xfrm>
          <a:prstGeom prst="rect">
            <a:avLst/>
          </a:prstGeom>
          <a:ln w="38100">
            <a:solidFill>
              <a:schemeClr val="tx1"/>
            </a:solidFill>
          </a:ln>
        </p:spPr>
      </p:pic>
    </p:spTree>
    <p:extLst>
      <p:ext uri="{BB962C8B-B14F-4D97-AF65-F5344CB8AC3E}">
        <p14:creationId xmlns:p14="http://schemas.microsoft.com/office/powerpoint/2010/main" val="1396565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89F4728D-5B5D-12C4-4813-2F8B16129583}"/>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0" name="Imagem 9" descr="Uma imagem com texto, diagrama, design gráfico, Tipo de letra&#10;&#10;Descrição gerada automaticamente">
            <a:extLst>
              <a:ext uri="{FF2B5EF4-FFF2-40B4-BE49-F238E27FC236}">
                <a16:creationId xmlns:a16="http://schemas.microsoft.com/office/drawing/2014/main" id="{1BD03E11-F35A-4ABD-A77C-05DA82CEF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84" y="123771"/>
            <a:ext cx="6609700" cy="6609700"/>
          </a:xfrm>
          <a:prstGeom prst="rect">
            <a:avLst/>
          </a:prstGeom>
          <a:ln w="38100">
            <a:solidFill>
              <a:schemeClr val="tx1"/>
            </a:solidFill>
          </a:ln>
        </p:spPr>
      </p:pic>
    </p:spTree>
    <p:extLst>
      <p:ext uri="{BB962C8B-B14F-4D97-AF65-F5344CB8AC3E}">
        <p14:creationId xmlns:p14="http://schemas.microsoft.com/office/powerpoint/2010/main" val="2325042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C3C1839F-6D66-78B4-5FE9-5C1DD38DF979}"/>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Tipo de letra, captura de ecrã, diagrama, design&#10;&#10;Descrição gerada automaticamente">
            <a:extLst>
              <a:ext uri="{FF2B5EF4-FFF2-40B4-BE49-F238E27FC236}">
                <a16:creationId xmlns:a16="http://schemas.microsoft.com/office/drawing/2014/main" id="{D17B3F30-2F0A-40EA-8433-A4335CE666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84" y="123771"/>
            <a:ext cx="6609700" cy="6609700"/>
          </a:xfrm>
          <a:prstGeom prst="rect">
            <a:avLst/>
          </a:prstGeom>
          <a:ln w="38100">
            <a:solidFill>
              <a:schemeClr val="tx1"/>
            </a:solidFill>
          </a:ln>
        </p:spPr>
      </p:pic>
    </p:spTree>
    <p:extLst>
      <p:ext uri="{BB962C8B-B14F-4D97-AF65-F5344CB8AC3E}">
        <p14:creationId xmlns:p14="http://schemas.microsoft.com/office/powerpoint/2010/main" val="2334263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1FA4E1EE-983B-7280-4670-0B67EA1FB6CC}"/>
              </a:ext>
            </a:extLst>
          </p:cNvPr>
          <p:cNvSpPr/>
          <p:nvPr/>
        </p:nvSpPr>
        <p:spPr>
          <a:xfrm>
            <a:off x="361188" y="3401122"/>
            <a:ext cx="11468446" cy="1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texto, captura de ecrã, design gráfico, póster&#10;&#10;Descrição gerada automaticamente">
            <a:extLst>
              <a:ext uri="{FF2B5EF4-FFF2-40B4-BE49-F238E27FC236}">
                <a16:creationId xmlns:a16="http://schemas.microsoft.com/office/drawing/2014/main" id="{3EE81CC4-7CC6-4B82-91F2-C906691E3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566" y="123753"/>
            <a:ext cx="6609700" cy="6609700"/>
          </a:xfrm>
          <a:prstGeom prst="rect">
            <a:avLst/>
          </a:prstGeom>
          <a:ln w="38100">
            <a:solidFill>
              <a:schemeClr val="tx1"/>
            </a:solidFill>
          </a:ln>
        </p:spPr>
      </p:pic>
    </p:spTree>
    <p:extLst>
      <p:ext uri="{BB962C8B-B14F-4D97-AF65-F5344CB8AC3E}">
        <p14:creationId xmlns:p14="http://schemas.microsoft.com/office/powerpoint/2010/main" val="2979889179"/>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728</TotalTime>
  <Words>1243</Words>
  <Application>Microsoft Office PowerPoint</Application>
  <PresentationFormat>Ecrã Panorâmico</PresentationFormat>
  <Paragraphs>52</Paragraphs>
  <Slides>23</Slides>
  <Notes>7</Notes>
  <HiddenSlides>0</HiddenSlides>
  <MMClips>0</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23</vt:i4>
      </vt:variant>
    </vt:vector>
  </HeadingPairs>
  <TitlesOfParts>
    <vt:vector size="29" baseType="lpstr">
      <vt:lpstr>Arial</vt:lpstr>
      <vt:lpstr>Calibri</vt:lpstr>
      <vt:lpstr>Calibri Light</vt:lpstr>
      <vt:lpstr>Helvetica</vt:lpstr>
      <vt:lpstr>Söhne</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Rodolfo Duarte Pinto</dc:creator>
  <cp:lastModifiedBy>Rodolfo Duarte Pinto</cp:lastModifiedBy>
  <cp:revision>11</cp:revision>
  <dcterms:created xsi:type="dcterms:W3CDTF">2023-10-03T08:35:43Z</dcterms:created>
  <dcterms:modified xsi:type="dcterms:W3CDTF">2023-10-06T09:58:05Z</dcterms:modified>
</cp:coreProperties>
</file>